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3" r:id="rId5"/>
  </p:sldMasterIdLst>
  <p:sldIdLst>
    <p:sldId id="279" r:id="rId6"/>
    <p:sldId id="282" r:id="rId7"/>
    <p:sldId id="280" r:id="rId8"/>
    <p:sldId id="28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26F30FB-0D6D-85B5-C71A-DB17C76D98A4}" name="Elodie PHILIPOUSSI" initials="EP" userId="Elodie PHILIPOUSSI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665D"/>
    <a:srgbClr val="BAE18F"/>
    <a:srgbClr val="91FFFD"/>
    <a:srgbClr val="996633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5" autoAdjust="0"/>
    <p:restoredTop sz="96301" autoAdjust="0"/>
  </p:normalViewPr>
  <p:slideViewPr>
    <p:cSldViewPr snapToGrid="0">
      <p:cViewPr varScale="1">
        <p:scale>
          <a:sx n="122" d="100"/>
          <a:sy n="122" d="100"/>
        </p:scale>
        <p:origin x="472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2474" y="709823"/>
            <a:ext cx="10046313" cy="6901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rgbClr val="BF665D"/>
                </a:solidFill>
              </a:defRPr>
            </a:lvl1pPr>
          </a:lstStyle>
          <a:p>
            <a:r>
              <a:rPr lang="fr-FR" dirty="0"/>
              <a:t>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2475" y="1570008"/>
            <a:ext cx="10046313" cy="46660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§"/>
              <a:defRPr sz="2400"/>
            </a:lvl1pPr>
            <a:lvl2pPr marL="742950" indent="-285750">
              <a:buFont typeface="Wingdings" panose="05000000000000000000" pitchFamily="2" charset="2"/>
              <a:buChar char="§"/>
              <a:defRPr sz="2000"/>
            </a:lvl2pPr>
            <a:lvl3pPr marL="1143000" indent="-228600">
              <a:buFont typeface="Trebuchet MS" panose="020B0603020202020204" pitchFamily="34" charset="0"/>
              <a:buChar char="-"/>
              <a:defRPr sz="1800"/>
            </a:lvl3pPr>
            <a:lvl4pPr marL="1600200" indent="-228600">
              <a:buFont typeface="Trebuchet MS" panose="020B0603020202020204" pitchFamily="34" charset="0"/>
              <a:buChar char="-"/>
              <a:defRPr sz="1600"/>
            </a:lvl4pPr>
            <a:lvl5pPr marL="2057400" indent="-228600">
              <a:buFont typeface="Trebuchet MS" panose="020B0603020202020204" pitchFamily="34" charset="0"/>
              <a:buChar char="-"/>
              <a:defRPr sz="1600"/>
            </a:lvl5pPr>
          </a:lstStyle>
          <a:p>
            <a:pPr lvl="0"/>
            <a:r>
              <a:rPr lang="fr-FR" dirty="0"/>
              <a:t>TXT niveau 1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96317" y="6430754"/>
            <a:ext cx="2164017" cy="365125"/>
          </a:xfrm>
          <a:prstGeom prst="rect">
            <a:avLst/>
          </a:prstGeom>
        </p:spPr>
        <p:txBody>
          <a:bodyPr/>
          <a:lstStyle/>
          <a:p>
            <a:fld id="{76FDA9FB-B0CD-4C30-B114-232E93EB9FD6}" type="datetimeFigureOut">
              <a:rPr lang="fr-FR" smtClean="0"/>
              <a:t>27/06/2025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8706" y="6430755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75450" y="6430754"/>
            <a:ext cx="683339" cy="365125"/>
          </a:xfrm>
          <a:prstGeom prst="rect">
            <a:avLst/>
          </a:prstGeom>
        </p:spPr>
        <p:txBody>
          <a:bodyPr/>
          <a:lstStyle/>
          <a:p>
            <a:fld id="{29B3DD48-38F7-4CB7-B395-F314DCEC61CF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B91D983E-CD1C-EFE6-BCC7-58955CAB6DB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94891" y="75177"/>
            <a:ext cx="8031192" cy="44486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fr-FR" sz="2000" kern="1200" baseline="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Rappel sommaire</a:t>
            </a:r>
          </a:p>
        </p:txBody>
      </p:sp>
    </p:spTree>
    <p:extLst>
      <p:ext uri="{BB962C8B-B14F-4D97-AF65-F5344CB8AC3E}">
        <p14:creationId xmlns:p14="http://schemas.microsoft.com/office/powerpoint/2010/main" val="949797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ndid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2474" y="709823"/>
            <a:ext cx="10046313" cy="6901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rgbClr val="BF665D"/>
                </a:solidFill>
              </a:defRPr>
            </a:lvl1pPr>
          </a:lstStyle>
          <a:p>
            <a:r>
              <a:rPr lang="fr-FR" dirty="0"/>
              <a:t>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2475" y="1570008"/>
            <a:ext cx="10046313" cy="46660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anose="05000000000000000000" pitchFamily="2" charset="2"/>
              <a:buChar char="§"/>
              <a:defRPr sz="2400"/>
            </a:lvl1pPr>
            <a:lvl2pPr marL="742950" indent="-285750">
              <a:buFont typeface="Wingdings" panose="05000000000000000000" pitchFamily="2" charset="2"/>
              <a:buChar char="§"/>
              <a:defRPr sz="2000"/>
            </a:lvl2pPr>
            <a:lvl3pPr marL="1143000" indent="-228600">
              <a:buFont typeface="Trebuchet MS" panose="020B0603020202020204" pitchFamily="34" charset="0"/>
              <a:buChar char="-"/>
              <a:defRPr sz="1800"/>
            </a:lvl3pPr>
            <a:lvl4pPr marL="1600200" indent="-228600">
              <a:buFont typeface="Trebuchet MS" panose="020B0603020202020204" pitchFamily="34" charset="0"/>
              <a:buChar char="-"/>
              <a:defRPr sz="1600"/>
            </a:lvl4pPr>
            <a:lvl5pPr marL="2057400" indent="-228600">
              <a:buFont typeface="Trebuchet MS" panose="020B0603020202020204" pitchFamily="34" charset="0"/>
              <a:buChar char="-"/>
              <a:defRPr sz="1600"/>
            </a:lvl5pPr>
          </a:lstStyle>
          <a:p>
            <a:pPr lvl="0"/>
            <a:r>
              <a:rPr lang="fr-FR" dirty="0"/>
              <a:t>TXT niveau 1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96317" y="6430754"/>
            <a:ext cx="2164017" cy="365125"/>
          </a:xfrm>
          <a:prstGeom prst="rect">
            <a:avLst/>
          </a:prstGeom>
        </p:spPr>
        <p:txBody>
          <a:bodyPr/>
          <a:lstStyle/>
          <a:p>
            <a:fld id="{76FDA9FB-B0CD-4C30-B114-232E93EB9FD6}" type="datetimeFigureOut">
              <a:rPr lang="fr-FR" smtClean="0"/>
              <a:t>27/06/2025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98706" y="6430755"/>
            <a:ext cx="6297612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75450" y="6430754"/>
            <a:ext cx="683339" cy="365125"/>
          </a:xfrm>
          <a:prstGeom prst="rect">
            <a:avLst/>
          </a:prstGeom>
        </p:spPr>
        <p:txBody>
          <a:bodyPr/>
          <a:lstStyle/>
          <a:p>
            <a:fld id="{29B3DD48-38F7-4CB7-B395-F314DCEC61CF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B91D983E-CD1C-EFE6-BCC7-58955CAB6DB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94891" y="75177"/>
            <a:ext cx="8031192" cy="44486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lang="fr-FR" sz="2000" kern="1200" baseline="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Rappel sommaire</a:t>
            </a:r>
          </a:p>
        </p:txBody>
      </p:sp>
    </p:spTree>
    <p:extLst>
      <p:ext uri="{BB962C8B-B14F-4D97-AF65-F5344CB8AC3E}">
        <p14:creationId xmlns:p14="http://schemas.microsoft.com/office/powerpoint/2010/main" val="3949076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>
            <a:cxnSpLocks/>
          </p:cNvCxnSpPr>
          <p:nvPr/>
        </p:nvCxnSpPr>
        <p:spPr>
          <a:xfrm>
            <a:off x="10921042" y="8626"/>
            <a:ext cx="1222874" cy="675448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9">
            <a:extLst>
              <a:ext uri="{FF2B5EF4-FFF2-40B4-BE49-F238E27FC236}">
                <a16:creationId xmlns:a16="http://schemas.microsoft.com/office/drawing/2014/main" id="{EF21CE78-48A1-D5FE-7BA3-BB92BB333153}"/>
              </a:ext>
            </a:extLst>
          </p:cNvPr>
          <p:cNvCxnSpPr>
            <a:cxnSpLocks/>
          </p:cNvCxnSpPr>
          <p:nvPr userDrawn="1"/>
        </p:nvCxnSpPr>
        <p:spPr>
          <a:xfrm flipH="1">
            <a:off x="10757139" y="3502325"/>
            <a:ext cx="1404029" cy="3347049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/>
          </p:cNvCxnSpPr>
          <p:nvPr/>
        </p:nvCxnSpPr>
        <p:spPr>
          <a:xfrm>
            <a:off x="12197451" y="3690039"/>
            <a:ext cx="0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19">
            <a:extLst>
              <a:ext uri="{FF2B5EF4-FFF2-40B4-BE49-F238E27FC236}">
                <a16:creationId xmlns:a16="http://schemas.microsoft.com/office/drawing/2014/main" id="{35B84F5E-AEEA-9830-44A9-0F4E62BFE043}"/>
              </a:ext>
            </a:extLst>
          </p:cNvPr>
          <p:cNvCxnSpPr>
            <a:cxnSpLocks/>
          </p:cNvCxnSpPr>
          <p:nvPr userDrawn="1"/>
        </p:nvCxnSpPr>
        <p:spPr>
          <a:xfrm>
            <a:off x="0" y="5798106"/>
            <a:ext cx="1043796" cy="1045174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91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>
            <a:cxnSpLocks/>
          </p:cNvCxnSpPr>
          <p:nvPr/>
        </p:nvCxnSpPr>
        <p:spPr>
          <a:xfrm>
            <a:off x="10921042" y="8626"/>
            <a:ext cx="1222874" cy="675448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9">
            <a:extLst>
              <a:ext uri="{FF2B5EF4-FFF2-40B4-BE49-F238E27FC236}">
                <a16:creationId xmlns:a16="http://schemas.microsoft.com/office/drawing/2014/main" id="{EF21CE78-48A1-D5FE-7BA3-BB92BB333153}"/>
              </a:ext>
            </a:extLst>
          </p:cNvPr>
          <p:cNvCxnSpPr>
            <a:cxnSpLocks/>
          </p:cNvCxnSpPr>
          <p:nvPr userDrawn="1"/>
        </p:nvCxnSpPr>
        <p:spPr>
          <a:xfrm flipH="1">
            <a:off x="10757139" y="3502325"/>
            <a:ext cx="1404029" cy="3347049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/>
            <a:endCxn id="28" idx="3"/>
          </p:cNvCxnSpPr>
          <p:nvPr/>
        </p:nvCxnSpPr>
        <p:spPr>
          <a:xfrm>
            <a:off x="12197451" y="3690039"/>
            <a:ext cx="0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9"/>
          <p:cNvSpPr/>
          <p:nvPr/>
        </p:nvSpPr>
        <p:spPr>
          <a:xfrm>
            <a:off x="11736598" y="159"/>
            <a:ext cx="460852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7"/>
          <p:cNvSpPr/>
          <p:nvPr/>
        </p:nvSpPr>
        <p:spPr>
          <a:xfrm>
            <a:off x="11527404" y="3598493"/>
            <a:ext cx="670047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33" name="Straight Connector 19">
            <a:extLst>
              <a:ext uri="{FF2B5EF4-FFF2-40B4-BE49-F238E27FC236}">
                <a16:creationId xmlns:a16="http://schemas.microsoft.com/office/drawing/2014/main" id="{35B84F5E-AEEA-9830-44A9-0F4E62BFE043}"/>
              </a:ext>
            </a:extLst>
          </p:cNvPr>
          <p:cNvCxnSpPr>
            <a:cxnSpLocks/>
          </p:cNvCxnSpPr>
          <p:nvPr userDrawn="1"/>
        </p:nvCxnSpPr>
        <p:spPr>
          <a:xfrm>
            <a:off x="0" y="5798106"/>
            <a:ext cx="1043796" cy="1045174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32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E1A693E0-824F-842D-F702-D0228A4B44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856582"/>
              </p:ext>
            </p:extLst>
          </p:nvPr>
        </p:nvGraphicFramePr>
        <p:xfrm>
          <a:off x="1" y="7270"/>
          <a:ext cx="12191999" cy="68507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91999">
                  <a:extLst>
                    <a:ext uri="{9D8B030D-6E8A-4147-A177-3AD203B41FA5}">
                      <a16:colId xmlns:a16="http://schemas.microsoft.com/office/drawing/2014/main" val="2768320173"/>
                    </a:ext>
                  </a:extLst>
                </a:gridCol>
              </a:tblGrid>
              <a:tr h="3448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Présentation de l’équipe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3890768"/>
                  </a:ext>
                </a:extLst>
              </a:tr>
              <a:tr h="455998">
                <a:tc>
                  <a:txBody>
                    <a:bodyPr/>
                    <a:lstStyle/>
                    <a:p>
                      <a:r>
                        <a:rPr lang="fr-FR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Mandataire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fr-FR" sz="14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7026708"/>
                  </a:ext>
                </a:extLst>
              </a:tr>
              <a:tr h="394686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Descriptif des moyens matériels utilisés pour répondre :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  <a:endParaRPr lang="fr-FR" i="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830613"/>
                  </a:ext>
                </a:extLst>
              </a:tr>
              <a:tr h="5655174">
                <a:tc>
                  <a:txBody>
                    <a:bodyPr/>
                    <a:lstStyle/>
                    <a:p>
                      <a:endParaRPr lang="fr-FR" sz="14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4721140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E6E875AD-C045-7BCD-DE2C-EDCC9B936C50}"/>
              </a:ext>
            </a:extLst>
          </p:cNvPr>
          <p:cNvSpPr txBox="1"/>
          <p:nvPr/>
        </p:nvSpPr>
        <p:spPr>
          <a:xfrm>
            <a:off x="2809874" y="2834700"/>
            <a:ext cx="6572251" cy="46166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>
                <a:solidFill>
                  <a:schemeClr val="tx1"/>
                </a:solidFill>
              </a:rPr>
              <a:t>Insérer des images/schémas/organigrammes présentant l’ensemble des opérateurs économiques engagés sur cette opération et leurs interactions</a:t>
            </a:r>
          </a:p>
          <a:p>
            <a:endParaRPr lang="fr-FR" sz="800" i="1" dirty="0"/>
          </a:p>
        </p:txBody>
      </p:sp>
    </p:spTree>
    <p:extLst>
      <p:ext uri="{BB962C8B-B14F-4D97-AF65-F5344CB8AC3E}">
        <p14:creationId xmlns:p14="http://schemas.microsoft.com/office/powerpoint/2010/main" val="954560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6DD8C-A60E-1A78-C726-D25217C68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B68E59AE-AC3A-4B30-77EE-432693F46EBB}"/>
              </a:ext>
            </a:extLst>
          </p:cNvPr>
          <p:cNvGraphicFramePr>
            <a:graphicFrameLocks noGrp="1"/>
          </p:cNvGraphicFramePr>
          <p:nvPr/>
        </p:nvGraphicFramePr>
        <p:xfrm>
          <a:off x="1" y="7271"/>
          <a:ext cx="12191999" cy="68679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95674">
                  <a:extLst>
                    <a:ext uri="{9D8B030D-6E8A-4147-A177-3AD203B41FA5}">
                      <a16:colId xmlns:a16="http://schemas.microsoft.com/office/drawing/2014/main" val="2768320173"/>
                    </a:ext>
                  </a:extLst>
                </a:gridCol>
                <a:gridCol w="1962150">
                  <a:extLst>
                    <a:ext uri="{9D8B030D-6E8A-4147-A177-3AD203B41FA5}">
                      <a16:colId xmlns:a16="http://schemas.microsoft.com/office/drawing/2014/main" val="594514464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val="1098118256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412671761"/>
                    </a:ext>
                  </a:extLst>
                </a:gridCol>
                <a:gridCol w="2571750">
                  <a:extLst>
                    <a:ext uri="{9D8B030D-6E8A-4147-A177-3AD203B41FA5}">
                      <a16:colId xmlns:a16="http://schemas.microsoft.com/office/drawing/2014/main" val="1568788938"/>
                    </a:ext>
                  </a:extLst>
                </a:gridCol>
              </a:tblGrid>
              <a:tr h="301295">
                <a:tc gridSpan="5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Référence 1/3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890768"/>
                  </a:ext>
                </a:extLst>
              </a:tr>
              <a:tr h="403014">
                <a:tc gridSpan="5">
                  <a:txBody>
                    <a:bodyPr/>
                    <a:lstStyle/>
                    <a:p>
                      <a:r>
                        <a:rPr lang="fr-FR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Intitulé de l’opération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fr-FR" sz="14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Commentaire : les photos, illustrations, coupes, schémas visent à illustrer l’esthétique générale de la construction, la qualité de l’ambiance intérieure et la qualité de l’intégration du projet dans son environnement</a:t>
                      </a:r>
                      <a:endParaRPr lang="fr-FR" sz="14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7026708"/>
                  </a:ext>
                </a:extLst>
              </a:tr>
              <a:tr h="348826">
                <a:tc gridSpan="5"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Composition de l’équipe de maitrise d’œuvre :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  <a:endParaRPr lang="fr-FR" i="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3830613"/>
                  </a:ext>
                </a:extLst>
              </a:tr>
              <a:tr h="4998084">
                <a:tc gridSpan="5">
                  <a:txBody>
                    <a:bodyPr/>
                    <a:lstStyle/>
                    <a:p>
                      <a:endParaRPr lang="fr-FR" sz="14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721140"/>
                  </a:ext>
                </a:extLst>
              </a:tr>
              <a:tr h="30129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Type de mission confiée : 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</a:rPr>
                        <a:t>Année de sélection: 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</a:rPr>
                        <a:t>Année de livraison :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Surface Plancher Travaux: 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</a:rPr>
                        <a:t>Montant de travaux : 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3252016"/>
                  </a:ext>
                </a:extLst>
              </a:tr>
              <a:tr h="51188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i="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i="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8104978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A7C244C0-B593-A5AB-8337-59CEBFF9D1B9}"/>
              </a:ext>
            </a:extLst>
          </p:cNvPr>
          <p:cNvSpPr txBox="1"/>
          <p:nvPr/>
        </p:nvSpPr>
        <p:spPr>
          <a:xfrm>
            <a:off x="2809874" y="2834700"/>
            <a:ext cx="6572251" cy="5847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>
                <a:solidFill>
                  <a:schemeClr val="tx1"/>
                </a:solidFill>
              </a:rPr>
              <a:t>Insérer des images</a:t>
            </a:r>
          </a:p>
          <a:p>
            <a:endParaRPr lang="fr-FR" sz="800" i="1" dirty="0"/>
          </a:p>
          <a:p>
            <a:pPr algn="ctr"/>
            <a:r>
              <a:rPr lang="fr-FR" sz="800" i="1" dirty="0">
                <a:solidFill>
                  <a:schemeClr val="tx1"/>
                </a:solidFill>
              </a:rPr>
              <a:t>Commentaire : les photos, illustrations, coupes, schémas visent à illustrer l’esthétique générale de la construction, la qualité de l’ambiance intérieure et la qualité de l’intégration du projet dans son environnement</a:t>
            </a:r>
            <a:endParaRPr lang="fr-FR" sz="3600" i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9114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E1A693E0-824F-842D-F702-D0228A4B44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26017"/>
              </p:ext>
            </p:extLst>
          </p:nvPr>
        </p:nvGraphicFramePr>
        <p:xfrm>
          <a:off x="1" y="7271"/>
          <a:ext cx="12191999" cy="68679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95674">
                  <a:extLst>
                    <a:ext uri="{9D8B030D-6E8A-4147-A177-3AD203B41FA5}">
                      <a16:colId xmlns:a16="http://schemas.microsoft.com/office/drawing/2014/main" val="2768320173"/>
                    </a:ext>
                  </a:extLst>
                </a:gridCol>
                <a:gridCol w="1962150">
                  <a:extLst>
                    <a:ext uri="{9D8B030D-6E8A-4147-A177-3AD203B41FA5}">
                      <a16:colId xmlns:a16="http://schemas.microsoft.com/office/drawing/2014/main" val="594514464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val="1098118256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412671761"/>
                    </a:ext>
                  </a:extLst>
                </a:gridCol>
                <a:gridCol w="2571750">
                  <a:extLst>
                    <a:ext uri="{9D8B030D-6E8A-4147-A177-3AD203B41FA5}">
                      <a16:colId xmlns:a16="http://schemas.microsoft.com/office/drawing/2014/main" val="1568788938"/>
                    </a:ext>
                  </a:extLst>
                </a:gridCol>
              </a:tblGrid>
              <a:tr h="301295">
                <a:tc gridSpan="5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Référence 2/3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890768"/>
                  </a:ext>
                </a:extLst>
              </a:tr>
              <a:tr h="403014">
                <a:tc gridSpan="5">
                  <a:txBody>
                    <a:bodyPr/>
                    <a:lstStyle/>
                    <a:p>
                      <a:r>
                        <a:rPr lang="fr-FR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Intitulé de l’opération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fr-FR" sz="14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Commentaire : les photos, illustrations, coupes, schémas visent à illustrer l’esthétique générale de la construction, la qualité de l’ambiance intérieure et la qualité de l’intégration du projet dans son environnement</a:t>
                      </a:r>
                      <a:endParaRPr lang="fr-FR" sz="14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7026708"/>
                  </a:ext>
                </a:extLst>
              </a:tr>
              <a:tr h="348826">
                <a:tc gridSpan="5"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Composition de l’équipe de maitrise d’œuvre :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  <a:endParaRPr lang="fr-FR" i="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3830613"/>
                  </a:ext>
                </a:extLst>
              </a:tr>
              <a:tr h="4998084">
                <a:tc gridSpan="5">
                  <a:txBody>
                    <a:bodyPr/>
                    <a:lstStyle/>
                    <a:p>
                      <a:endParaRPr lang="fr-FR" sz="14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721140"/>
                  </a:ext>
                </a:extLst>
              </a:tr>
              <a:tr h="30129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Type de mission confiée : 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</a:rPr>
                        <a:t>Année de sélection: 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</a:rPr>
                        <a:t>Année de livraison :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Surface Plancher Travaux: 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</a:rPr>
                        <a:t>Montant de travaux : 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3252016"/>
                  </a:ext>
                </a:extLst>
              </a:tr>
              <a:tr h="51188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i="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i="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8104978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E6E875AD-C045-7BCD-DE2C-EDCC9B936C50}"/>
              </a:ext>
            </a:extLst>
          </p:cNvPr>
          <p:cNvSpPr txBox="1"/>
          <p:nvPr/>
        </p:nvSpPr>
        <p:spPr>
          <a:xfrm>
            <a:off x="2809874" y="2834700"/>
            <a:ext cx="6572251" cy="5847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>
                <a:solidFill>
                  <a:schemeClr val="tx1"/>
                </a:solidFill>
              </a:rPr>
              <a:t>Insérer des images</a:t>
            </a:r>
          </a:p>
          <a:p>
            <a:endParaRPr lang="fr-FR" sz="800" i="1" dirty="0"/>
          </a:p>
          <a:p>
            <a:pPr algn="ctr"/>
            <a:r>
              <a:rPr lang="fr-FR" sz="800" i="1" dirty="0">
                <a:solidFill>
                  <a:schemeClr val="tx1"/>
                </a:solidFill>
              </a:rPr>
              <a:t>Commentaire : les photos, illustrations, coupes, schémas visent à illustrer l’esthétique générale de la construction, la qualité de l’ambiance intérieure et la qualité de l’intégration du projet dans son environnement</a:t>
            </a:r>
            <a:endParaRPr lang="fr-FR" sz="3600" i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299500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E1A693E0-824F-842D-F702-D0228A4B44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968261"/>
              </p:ext>
            </p:extLst>
          </p:nvPr>
        </p:nvGraphicFramePr>
        <p:xfrm>
          <a:off x="1" y="7271"/>
          <a:ext cx="12191999" cy="68679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95674">
                  <a:extLst>
                    <a:ext uri="{9D8B030D-6E8A-4147-A177-3AD203B41FA5}">
                      <a16:colId xmlns:a16="http://schemas.microsoft.com/office/drawing/2014/main" val="2768320173"/>
                    </a:ext>
                  </a:extLst>
                </a:gridCol>
                <a:gridCol w="1962150">
                  <a:extLst>
                    <a:ext uri="{9D8B030D-6E8A-4147-A177-3AD203B41FA5}">
                      <a16:colId xmlns:a16="http://schemas.microsoft.com/office/drawing/2014/main" val="594514464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val="1098118256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412671761"/>
                    </a:ext>
                  </a:extLst>
                </a:gridCol>
                <a:gridCol w="2571750">
                  <a:extLst>
                    <a:ext uri="{9D8B030D-6E8A-4147-A177-3AD203B41FA5}">
                      <a16:colId xmlns:a16="http://schemas.microsoft.com/office/drawing/2014/main" val="1568788938"/>
                    </a:ext>
                  </a:extLst>
                </a:gridCol>
              </a:tblGrid>
              <a:tr h="301295">
                <a:tc gridSpan="5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Référence 3/3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890768"/>
                  </a:ext>
                </a:extLst>
              </a:tr>
              <a:tr h="403014">
                <a:tc gridSpan="5">
                  <a:txBody>
                    <a:bodyPr/>
                    <a:lstStyle/>
                    <a:p>
                      <a:r>
                        <a:rPr lang="fr-FR" sz="1400" b="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Intitulé de l’opération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fr-FR" sz="14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r>
                        <a:rPr lang="fr-FR" sz="800" dirty="0">
                          <a:solidFill>
                            <a:schemeClr val="tx1"/>
                          </a:solidFill>
                        </a:rPr>
                        <a:t>Commentaire : les photos, illustrations, coupes, schémas visent à illustrer l’esthétique générale de la construction, la qualité de l’ambiance intérieure et la qualité de l’intégration du projet dans son environnement</a:t>
                      </a:r>
                      <a:endParaRPr lang="fr-FR" sz="14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7026708"/>
                  </a:ext>
                </a:extLst>
              </a:tr>
              <a:tr h="348826">
                <a:tc gridSpan="5"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Composition de l’équipe de maitrise d’œuvre :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4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  <a:endParaRPr lang="fr-FR" i="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3830613"/>
                  </a:ext>
                </a:extLst>
              </a:tr>
              <a:tr h="4998084">
                <a:tc gridSpan="5">
                  <a:txBody>
                    <a:bodyPr/>
                    <a:lstStyle/>
                    <a:p>
                      <a:endParaRPr lang="fr-FR" sz="14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4721140"/>
                  </a:ext>
                </a:extLst>
              </a:tr>
              <a:tr h="30129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Type de mission confiée : 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</a:rPr>
                        <a:t>Année de sélection: 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</a:rPr>
                        <a:t>Année de livraison :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Surface Plancher Travaux: 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</a:rPr>
                        <a:t>Montant de travaux : 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3252016"/>
                  </a:ext>
                </a:extLst>
              </a:tr>
              <a:tr h="51188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à compléter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i="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i="0" kern="12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à compléter</a:t>
                      </a:r>
                      <a:endParaRPr lang="fr-FR" sz="120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8104978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E6E875AD-C045-7BCD-DE2C-EDCC9B936C50}"/>
              </a:ext>
            </a:extLst>
          </p:cNvPr>
          <p:cNvSpPr txBox="1"/>
          <p:nvPr/>
        </p:nvSpPr>
        <p:spPr>
          <a:xfrm>
            <a:off x="2809874" y="2834700"/>
            <a:ext cx="6572251" cy="5847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>
                <a:solidFill>
                  <a:schemeClr val="tx1"/>
                </a:solidFill>
              </a:rPr>
              <a:t>Insérer des images</a:t>
            </a:r>
          </a:p>
          <a:p>
            <a:endParaRPr lang="fr-FR" sz="800" i="1" dirty="0"/>
          </a:p>
          <a:p>
            <a:pPr algn="ctr"/>
            <a:r>
              <a:rPr lang="fr-FR" sz="800" i="1" dirty="0">
                <a:solidFill>
                  <a:schemeClr val="tx1"/>
                </a:solidFill>
              </a:rPr>
              <a:t>Commentaire : les photos, illustrations, coupes, schémas visent à illustrer l’esthétique générale de la construction, la qualité de l’ambiance intérieure et la qualité de l’intégration du projet dans son environnement</a:t>
            </a:r>
            <a:endParaRPr lang="fr-FR" sz="3600" i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4056718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Personnalisé 6">
      <a:dk1>
        <a:sysClr val="windowText" lastClr="000000"/>
      </a:dk1>
      <a:lt1>
        <a:sysClr val="window" lastClr="FFFFFF"/>
      </a:lt1>
      <a:dk2>
        <a:srgbClr val="7F7F7F"/>
      </a:dk2>
      <a:lt2>
        <a:srgbClr val="E7E6E6"/>
      </a:lt2>
      <a:accent1>
        <a:srgbClr val="7F7F7F"/>
      </a:accent1>
      <a:accent2>
        <a:srgbClr val="C00000"/>
      </a:accent2>
      <a:accent3>
        <a:srgbClr val="A5A5A5"/>
      </a:accent3>
      <a:accent4>
        <a:srgbClr val="C00000"/>
      </a:accent4>
      <a:accent5>
        <a:srgbClr val="7F7F7F"/>
      </a:accent5>
      <a:accent6>
        <a:srgbClr val="C00000"/>
      </a:accent6>
      <a:hlink>
        <a:srgbClr val="7F7F7F"/>
      </a:hlink>
      <a:folHlink>
        <a:srgbClr val="D7B5C6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Facette">
  <a:themeElements>
    <a:clrScheme name="Personnalisé 6">
      <a:dk1>
        <a:sysClr val="windowText" lastClr="000000"/>
      </a:dk1>
      <a:lt1>
        <a:sysClr val="window" lastClr="FFFFFF"/>
      </a:lt1>
      <a:dk2>
        <a:srgbClr val="7F7F7F"/>
      </a:dk2>
      <a:lt2>
        <a:srgbClr val="E7E6E6"/>
      </a:lt2>
      <a:accent1>
        <a:srgbClr val="7F7F7F"/>
      </a:accent1>
      <a:accent2>
        <a:srgbClr val="C00000"/>
      </a:accent2>
      <a:accent3>
        <a:srgbClr val="A5A5A5"/>
      </a:accent3>
      <a:accent4>
        <a:srgbClr val="C00000"/>
      </a:accent4>
      <a:accent5>
        <a:srgbClr val="7F7F7F"/>
      </a:accent5>
      <a:accent6>
        <a:srgbClr val="C00000"/>
      </a:accent6>
      <a:hlink>
        <a:srgbClr val="7F7F7F"/>
      </a:hlink>
      <a:folHlink>
        <a:srgbClr val="D7B5C6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3743a4b-5051-4c53-80a6-1deb8b388c4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260C366646A5439ED5942625ED0538" ma:contentTypeVersion="5" ma:contentTypeDescription="Create a new document." ma:contentTypeScope="" ma:versionID="8c2f60dfd1e768fcf7965fc6132ef695">
  <xsd:schema xmlns:xsd="http://www.w3.org/2001/XMLSchema" xmlns:xs="http://www.w3.org/2001/XMLSchema" xmlns:p="http://schemas.microsoft.com/office/2006/metadata/properties" xmlns:ns3="03743a4b-5051-4c53-80a6-1deb8b388c40" targetNamespace="http://schemas.microsoft.com/office/2006/metadata/properties" ma:root="true" ma:fieldsID="132adfd43b25a4515985fb4f56923c3b" ns3:_="">
    <xsd:import namespace="03743a4b-5051-4c53-80a6-1deb8b388c4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743a4b-5051-4c53-80a6-1deb8b388c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C8181E-DCBC-4CAC-81DA-4777A617EB2C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03743a4b-5051-4c53-80a6-1deb8b388c40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1D9E138-9CA8-4C62-B5B0-F9F352B658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41F7160-C266-4341-B09F-05D81E4B75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743a4b-5051-4c53-80a6-1deb8b388c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</TotalTime>
  <Words>291</Words>
  <Application>Microsoft Macintosh PowerPoint</Application>
  <PresentationFormat>Grand écran</PresentationFormat>
  <Paragraphs>52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Trebuchet MS</vt:lpstr>
      <vt:lpstr>Wingdings</vt:lpstr>
      <vt:lpstr>Wingdings 3</vt:lpstr>
      <vt:lpstr>Facette</vt:lpstr>
      <vt:lpstr>1_Facette</vt:lpstr>
      <vt:lpstr>Présentation PowerPoint</vt:lpstr>
      <vt:lpstr>Présentation PowerPoint</vt:lpstr>
      <vt:lpstr>Présentation PowerPoint</vt:lpstr>
      <vt:lpstr>Présentation PowerPoint</vt:lpstr>
    </vt:vector>
  </TitlesOfParts>
  <Manager/>
  <Company>CCAGE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KM</dc:creator>
  <cp:keywords/>
  <dc:description/>
  <cp:lastModifiedBy>Karl MAROTTA</cp:lastModifiedBy>
  <cp:revision>43</cp:revision>
  <dcterms:created xsi:type="dcterms:W3CDTF">2023-05-15T10:25:13Z</dcterms:created>
  <dcterms:modified xsi:type="dcterms:W3CDTF">2025-06-27T08:45:03Z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0x010100F8260C366646A5439ED5942625ED0538</vt:lpwstr>
  </property>
</Properties>
</file>